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4"/>
  </p:notesMasterIdLst>
  <p:handoutMasterIdLst>
    <p:handoutMasterId r:id="rId35"/>
  </p:handoutMasterIdLst>
  <p:sldIdLst>
    <p:sldId id="668" r:id="rId6"/>
    <p:sldId id="683" r:id="rId7"/>
    <p:sldId id="798" r:id="rId8"/>
    <p:sldId id="799" r:id="rId9"/>
    <p:sldId id="801" r:id="rId10"/>
    <p:sldId id="802" r:id="rId11"/>
    <p:sldId id="803" r:id="rId12"/>
    <p:sldId id="804" r:id="rId13"/>
    <p:sldId id="805" r:id="rId14"/>
    <p:sldId id="806" r:id="rId15"/>
    <p:sldId id="807" r:id="rId16"/>
    <p:sldId id="808" r:id="rId17"/>
    <p:sldId id="809" r:id="rId18"/>
    <p:sldId id="810" r:id="rId19"/>
    <p:sldId id="811" r:id="rId20"/>
    <p:sldId id="812" r:id="rId21"/>
    <p:sldId id="813" r:id="rId22"/>
    <p:sldId id="824" r:id="rId23"/>
    <p:sldId id="815" r:id="rId24"/>
    <p:sldId id="816" r:id="rId25"/>
    <p:sldId id="817" r:id="rId26"/>
    <p:sldId id="818" r:id="rId27"/>
    <p:sldId id="819" r:id="rId28"/>
    <p:sldId id="820" r:id="rId29"/>
    <p:sldId id="821" r:id="rId30"/>
    <p:sldId id="822" r:id="rId31"/>
    <p:sldId id="823" r:id="rId32"/>
    <p:sldId id="672" r:id="rId33"/>
  </p:sldIdLst>
  <p:sldSz cx="16256000" cy="9144000"/>
  <p:notesSz cx="6858000" cy="9144000"/>
  <p:defaultTextStyle>
    <a:defPPr>
      <a:defRPr lang="en-US"/>
    </a:defPPr>
    <a:lvl1pPr marL="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6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20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681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24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80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BF0778B-7CA9-714A-9AC3-1B388009A849}">
          <p14:sldIdLst>
            <p14:sldId id="668"/>
            <p14:sldId id="683"/>
            <p14:sldId id="798"/>
            <p14:sldId id="799"/>
            <p14:sldId id="801"/>
            <p14:sldId id="802"/>
            <p14:sldId id="803"/>
            <p14:sldId id="804"/>
            <p14:sldId id="805"/>
            <p14:sldId id="806"/>
            <p14:sldId id="807"/>
            <p14:sldId id="808"/>
            <p14:sldId id="809"/>
            <p14:sldId id="810"/>
            <p14:sldId id="811"/>
            <p14:sldId id="812"/>
            <p14:sldId id="813"/>
            <p14:sldId id="82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51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7D868C"/>
    <a:srgbClr val="808000"/>
    <a:srgbClr val="408000"/>
    <a:srgbClr val="108001"/>
    <a:srgbClr val="CBCFD1"/>
    <a:srgbClr val="015068"/>
    <a:srgbClr val="0885AC"/>
    <a:srgbClr val="076F91"/>
    <a:srgbClr val="076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5" autoAdjust="0"/>
    <p:restoredTop sz="75277" autoAdjust="0"/>
  </p:normalViewPr>
  <p:slideViewPr>
    <p:cSldViewPr snapToGrid="0">
      <p:cViewPr varScale="1">
        <p:scale>
          <a:sx n="32" d="100"/>
          <a:sy n="32" d="100"/>
        </p:scale>
        <p:origin x="276" y="28"/>
      </p:cViewPr>
      <p:guideLst>
        <p:guide orient="horz" pos="2880"/>
        <p:guide pos="512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39" d="100"/>
          <a:sy n="39" d="100"/>
        </p:scale>
        <p:origin x="157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2015-09-15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2015-09-15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1219120" rtl="0" eaLnBrk="1" latinLnBrk="0" hangingPunct="1">
      <a:lnSpc>
        <a:spcPct val="90000"/>
      </a:lnSpc>
      <a:spcAft>
        <a:spcPts val="444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3968" indent="-141102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437416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643779" indent="-19577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820155" indent="-153449" algn="l" defTabSz="1219120" rtl="0" eaLnBrk="1" latinLnBrk="0" hangingPunct="1">
      <a:lnSpc>
        <a:spcPct val="90000"/>
      </a:lnSpc>
      <a:spcAft>
        <a:spcPts val="444"/>
      </a:spcAft>
      <a:buFont typeface="Arial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80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362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92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483" algn="l" defTabSz="121912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module you will learn how to use the 'chef-client' command to apply recipes, include a recipe within another recipe and update a cookbook.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7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you start applying cookbooks through </a:t>
            </a:r>
            <a:r>
              <a:rPr lang="en-US" b="0" dirty="0" smtClean="0"/>
              <a:t>'chef-client', </a:t>
            </a:r>
            <a:r>
              <a:rPr lang="en-US" dirty="0" smtClean="0"/>
              <a:t>make sure you are in your home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447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our server recipe from the apache cookbook using `chef-client` in local mode.</a:t>
            </a:r>
          </a:p>
          <a:p>
            <a:endParaRPr lang="en-US" dirty="0" smtClean="0"/>
          </a:p>
          <a:p>
            <a:r>
              <a:rPr lang="en-US" dirty="0" smtClean="0"/>
              <a:t>Upon execution you unfortunately are presented with an error. </a:t>
            </a:r>
          </a:p>
          <a:p>
            <a:endParaRPr lang="en-US" dirty="0" smtClean="0"/>
          </a:p>
          <a:p>
            <a:r>
              <a:rPr lang="en-US" dirty="0" smtClean="0"/>
              <a:t>When executed we find that `chef-client` has an additional requirement. `chef-client` expects our cookbooks to be maintained in a directory named 'cookbooks'.</a:t>
            </a:r>
          </a:p>
          <a:p>
            <a:endParaRPr lang="en-US" dirty="0" smtClean="0"/>
          </a:p>
          <a:p>
            <a:r>
              <a:rPr lang="en-US" dirty="0" smtClean="0"/>
              <a:t>That seems simple enough to accommodate and a good way to start organizing the cookbooks that we are creating.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27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a directory named 'cookbooks' and then</a:t>
            </a:r>
            <a:r>
              <a:rPr lang="en-US" baseline="0" dirty="0" smtClean="0"/>
              <a:t> </a:t>
            </a:r>
            <a:r>
              <a:rPr lang="en-US" dirty="0" smtClean="0"/>
              <a:t>move your workstation cookbook into the cookbooks directory.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6786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your apache cookbook into the cookbooks directory too.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2774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try that again--this time with all of our cookbooks in the cookbooks directory like `chef-client` expects.</a:t>
            </a:r>
          </a:p>
          <a:p>
            <a:endParaRPr lang="en-US" dirty="0" smtClean="0"/>
          </a:p>
          <a:p>
            <a:r>
              <a:rPr lang="en-US" dirty="0" smtClean="0"/>
              <a:t>Try applying the apache cookbook's recipe named server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Instructor Note:</a:t>
            </a:r>
            <a:r>
              <a:rPr lang="en-US" baseline="0" dirty="0" smtClean="0"/>
              <a:t> The WARN messages were omitted from this output so you can see the converging resources.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216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the workstation cookbook's recipe named '</a:t>
            </a:r>
            <a:r>
              <a:rPr lang="en-US" b="0" i="0" dirty="0" smtClean="0"/>
              <a:t>setup'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742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applying both recipes from both cookbooks again at one time.</a:t>
            </a:r>
          </a:p>
          <a:p>
            <a:endParaRPr lang="en-US" dirty="0" smtClean="0"/>
          </a:p>
          <a:p>
            <a:r>
              <a:rPr lang="en-US" dirty="0" smtClean="0"/>
              <a:t>Instructor Note: T</a:t>
            </a:r>
            <a:r>
              <a:rPr lang="en-US" baseline="0" dirty="0" smtClean="0"/>
              <a:t>his supposed to fail? </a:t>
            </a:r>
            <a:r>
              <a:rPr lang="en-US" baseline="0" dirty="0" smtClean="0"/>
              <a:t>TBD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751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Actually,</a:t>
            </a:r>
            <a:r>
              <a:rPr lang="en-US" baseline="0" dirty="0" smtClean="0"/>
              <a:t> we</a:t>
            </a:r>
            <a:r>
              <a:rPr lang="en-US" dirty="0" smtClean="0"/>
              <a:t> didn't tell you everything about specifying the run list for the `chef-client` command.</a:t>
            </a:r>
          </a:p>
          <a:p>
            <a:endParaRPr lang="en-US" dirty="0" smtClean="0"/>
          </a:p>
          <a:p>
            <a:r>
              <a:rPr lang="en-US" dirty="0" smtClean="0"/>
              <a:t>When defining a recipe in the run list you may omit the name of the recipe, and only use the cookbook name, when that recipe's name is 'default'.</a:t>
            </a:r>
          </a:p>
          <a:p>
            <a:endParaRPr lang="en-US" dirty="0" smtClean="0"/>
          </a:p>
          <a:p>
            <a:r>
              <a:rPr lang="en-US" dirty="0" smtClean="0"/>
              <a:t>Similar to how resources have default actions and default attributes chef uses the concept of providing sane defaults to make our work faster when we understand the concepts.</a:t>
            </a:r>
          </a:p>
          <a:p>
            <a:endParaRPr lang="en-US" dirty="0" smtClean="0"/>
          </a:p>
          <a:p>
            <a:r>
              <a:rPr lang="en-US" dirty="0" smtClean="0"/>
              <a:t>A cookbook doesn't have to have a default recipe but most every cookbook has one. It's called default because when you think of a cookbook it is probably the recipe that defines the most common configuration policy.</a:t>
            </a:r>
          </a:p>
          <a:p>
            <a:endParaRPr lang="en-US" dirty="0" smtClean="0"/>
          </a:p>
          <a:p>
            <a:r>
              <a:rPr lang="en-US" dirty="0" smtClean="0"/>
              <a:t>When you think about the two cookbooks that we created</a:t>
            </a:r>
            <a:r>
              <a:rPr lang="en-US" baseline="0" dirty="0" smtClean="0"/>
              <a:t> -- t</a:t>
            </a:r>
            <a:r>
              <a:rPr lang="en-US" dirty="0" smtClean="0"/>
              <a:t>he apache cookbook with the apache recipe and the workstation cookbook with the setup recipe -- it seems like those recipes would be good default recipes for their respective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90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the instructor</a:t>
            </a:r>
            <a:r>
              <a:rPr lang="en-US" baseline="0" dirty="0" smtClean="0"/>
              <a:t> explains how to use an "include" in a recipe, you will u</a:t>
            </a:r>
            <a:r>
              <a:rPr lang="en-US" dirty="0" smtClean="0"/>
              <a:t>pdate the default recipe to use </a:t>
            </a:r>
            <a:r>
              <a:rPr lang="en-US" dirty="0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</a:t>
            </a:r>
            <a:r>
              <a:rPr lang="en-US" baseline="0" dirty="0" smtClean="0"/>
              <a:t> and then r</a:t>
            </a:r>
            <a:r>
              <a:rPr lang="en-US" dirty="0" smtClean="0"/>
              <a:t>un chef-client to locally apply the run_list: </a:t>
            </a:r>
            <a:r>
              <a:rPr lang="en-US" dirty="0" smtClean="0">
                <a:latin typeface="Inconsolata"/>
                <a:cs typeface="Inconsolata"/>
              </a:rPr>
              <a:t>"recipe[workstation]"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simple solution would be to rename the setup recipe to the default recipe. However, a better practice would instead leave our recipes as they are and have the default recipe include our setup recipe using a method called `include_recipe`.</a:t>
            </a:r>
          </a:p>
          <a:p>
            <a:endParaRPr lang="en-US" dirty="0" smtClean="0"/>
          </a:p>
          <a:p>
            <a:r>
              <a:rPr lang="en-US" dirty="0" smtClean="0"/>
              <a:t>This allows us to maintain all the current setup instructions within its own recipe file. Useful when we start to develop new recipes, say for different platforms or system types.</a:t>
            </a:r>
          </a:p>
          <a:p>
            <a:endParaRPr lang="en-US" dirty="0" smtClean="0"/>
          </a:p>
          <a:p>
            <a:r>
              <a:rPr lang="en-US" dirty="0" smtClean="0"/>
              <a:t>We can more easily switch our cookbooks default behavior which can be useful when new requirements surface.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563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22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we are including the "workstation" cookbook's "setup" recipe.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391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are including the "apache" cookbook's "server"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736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Within the default recipe,</a:t>
            </a:r>
            <a:r>
              <a:rPr lang="en-US" baseline="0" dirty="0" smtClean="0"/>
              <a:t> </a:t>
            </a:r>
            <a:r>
              <a:rPr lang="en-US" dirty="0" smtClean="0"/>
              <a:t>define the `include_recipe` method and provide one parameter which is the name of our </a:t>
            </a:r>
            <a:r>
              <a:rPr lang="en-US" b="0" i="0" dirty="0" smtClean="0"/>
              <a:t>cookbook::</a:t>
            </a:r>
            <a:r>
              <a:rPr lang="en-US" b="0" i="1" dirty="0" err="1" smtClean="0"/>
              <a:t>recipename</a:t>
            </a:r>
            <a:endParaRPr lang="en-US" b="0" i="1" dirty="0" smtClean="0"/>
          </a:p>
          <a:p>
            <a:endParaRPr lang="en-US" dirty="0" smtClean="0"/>
          </a:p>
          <a:p>
            <a:r>
              <a:rPr lang="en-US" dirty="0" smtClean="0"/>
              <a:t>We are interested in having the default recipe for our workstation cookbook run the contents of the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2726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'chef-client' to locally apply the cookbook named workstation. This will load your workstation cookbook's default recipe which in turn loads our workstation cookbook's setup 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684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Lab: In this lab, you will</a:t>
            </a:r>
            <a:r>
              <a:rPr lang="en-US" baseline="0" dirty="0" smtClean="0"/>
              <a:t> </a:t>
            </a:r>
            <a:r>
              <a:rPr lang="en-US" dirty="0" smtClean="0"/>
              <a:t>update the apache cookbook's default recipe to include the apache cookbook's recipe named server.</a:t>
            </a:r>
          </a:p>
          <a:p>
            <a:endParaRPr lang="en-US" dirty="0" smtClean="0"/>
          </a:p>
          <a:p>
            <a:r>
              <a:rPr lang="en-US" dirty="0" smtClean="0"/>
              <a:t>Instructions:</a:t>
            </a:r>
          </a:p>
          <a:p>
            <a:endParaRPr lang="en-US" dirty="0" smtClean="0"/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Update the "apache" cookbook's "default" recipe to</a:t>
            </a:r>
            <a:r>
              <a:rPr lang="en-US" baseline="0" dirty="0" smtClean="0"/>
              <a:t> i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nclude the "server" recipe from the "apache" cookbook.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smtClean="0"/>
              <a:t>Run </a:t>
            </a:r>
            <a:r>
              <a:rPr lang="en-US" b="1" dirty="0" smtClean="0"/>
              <a:t>chef-client</a:t>
            </a:r>
            <a:r>
              <a:rPr lang="en-US" dirty="0" smtClean="0"/>
              <a:t> and locally apply the run_list: </a:t>
            </a:r>
            <a:r>
              <a:rPr lang="en-US" dirty="0" smtClean="0">
                <a:latin typeface="Inconsolata"/>
                <a:cs typeface="Inconsolata"/>
              </a:rPr>
              <a:t>"recipe[apache]"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253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updated default recipe should look as</a:t>
            </a:r>
            <a:r>
              <a:rPr lang="en-US" baseline="0" dirty="0" smtClean="0"/>
              <a:t> shown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2469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Lab results: The command that we run </a:t>
            </a:r>
            <a:r>
              <a:rPr lang="en-US" dirty="0" smtClean="0"/>
              <a:t>uses </a:t>
            </a:r>
            <a:r>
              <a:rPr lang="en-US" dirty="0" smtClean="0"/>
              <a:t>our more </a:t>
            </a:r>
            <a:r>
              <a:rPr lang="en-US" dirty="0" smtClean="0"/>
              <a:t>succinct </a:t>
            </a:r>
            <a:r>
              <a:rPr lang="en-US" dirty="0" smtClean="0"/>
              <a:t>run list.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196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questions can we help you answer?</a:t>
            </a:r>
          </a:p>
          <a:p>
            <a:endParaRPr lang="en-US" dirty="0" smtClean="0"/>
          </a:p>
          <a:p>
            <a:r>
              <a:rPr lang="en-US" dirty="0" smtClean="0"/>
              <a:t>Generally or specifically about chef-client, local mode, run lists, and include_recipe.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Instructor Note: ## Troubleshooting</a:t>
            </a:r>
          </a:p>
          <a:p>
            <a:endParaRPr lang="en-US" dirty="0" smtClean="0"/>
          </a:p>
          <a:p>
            <a:r>
              <a:rPr lang="en-US" dirty="0" smtClean="0"/>
              <a:t>Important thing to note when specifying a run list is that the recipes defined within it that are separated with a comma will create an error.</a:t>
            </a:r>
          </a:p>
          <a:p>
            <a:endParaRPr lang="en-US" dirty="0" smtClean="0"/>
          </a:p>
          <a:p>
            <a:r>
              <a:rPr lang="en-US" dirty="0" smtClean="0"/>
              <a:t>```</a:t>
            </a:r>
          </a:p>
          <a:p>
            <a:r>
              <a:rPr lang="en-US" dirty="0" smtClean="0"/>
              <a:t>recipe[apache::server], recipe[workstation::setup]</a:t>
            </a:r>
          </a:p>
          <a:p>
            <a:r>
              <a:rPr lang="en-US" dirty="0" smtClean="0"/>
              <a:t>```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</a:t>
            </a:r>
            <a:r>
              <a:rPr lang="en-US" b="0" dirty="0" smtClean="0"/>
              <a:t>mentioned previously, 'chef-client' is</a:t>
            </a:r>
            <a:r>
              <a:rPr lang="en-US" b="0" baseline="0" dirty="0" smtClean="0"/>
              <a:t> </a:t>
            </a:r>
            <a:r>
              <a:rPr lang="en-US" b="0" dirty="0" smtClean="0"/>
              <a:t>an alternative to 'chef-apply'.</a:t>
            </a:r>
            <a:r>
              <a:rPr lang="en-US" b="0" baseline="0" dirty="0" smtClean="0"/>
              <a:t> </a:t>
            </a:r>
            <a:r>
              <a:rPr lang="en-US" b="0" dirty="0" smtClean="0"/>
              <a:t>'chef-apply' is</a:t>
            </a:r>
            <a:r>
              <a:rPr lang="en-US" b="0" baseline="0" dirty="0" smtClean="0"/>
              <a:t> </a:t>
            </a:r>
            <a:r>
              <a:rPr lang="en-US" b="0" dirty="0" smtClean="0"/>
              <a:t>a great tool that enables us to explore resources in strings and in recipe files. However, 'chef-apply' does not understand the concept of a cookbook. That's why we needed to specify the path to the recipe file.</a:t>
            </a: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A better tool for applying cookbooks is called </a:t>
            </a:r>
            <a:r>
              <a:rPr lang="en-US" b="0" dirty="0" smtClean="0">
                <a:latin typeface="Inconsolata"/>
                <a:cs typeface="Inconsolata"/>
              </a:rPr>
              <a:t>'chef-client'</a:t>
            </a:r>
            <a:r>
              <a:rPr lang="en-US" b="0" dirty="0" smtClean="0"/>
              <a:t>.</a:t>
            </a:r>
            <a:endParaRPr lang="en-US" b="0" dirty="0" smtClean="0">
              <a:latin typeface="Inconsolata"/>
              <a:cs typeface="Inconsolata"/>
            </a:endParaRPr>
          </a:p>
          <a:p>
            <a:pPr marL="0" marR="0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383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ChefDK, we package another tool,</a:t>
            </a:r>
            <a:r>
              <a:rPr lang="en-US" baseline="0" dirty="0" smtClean="0"/>
              <a:t> a</a:t>
            </a:r>
            <a:r>
              <a:rPr lang="en-US" dirty="0" smtClean="0"/>
              <a:t>n older sibling if you will, to the </a:t>
            </a:r>
            <a:r>
              <a:rPr lang="en-US" b="0" dirty="0" smtClean="0"/>
              <a:t>'chef-apply' </a:t>
            </a:r>
            <a:r>
              <a:rPr lang="en-US" dirty="0" smtClean="0"/>
              <a:t>command and that is `chef-client`.</a:t>
            </a:r>
          </a:p>
          <a:p>
            <a:endParaRPr lang="en-US" dirty="0" smtClean="0"/>
          </a:p>
          <a:p>
            <a:r>
              <a:rPr lang="en-US" dirty="0" smtClean="0"/>
              <a:t>`chef-client` is a command-line application that can be used to apply a recipe or multiple recipes. It also has the ability to communicate with a Chef server – a concept we will talk about in another section. For now think of the Chef Server as a central, artifact repository where</a:t>
            </a:r>
            <a:r>
              <a:rPr lang="en-US" baseline="0" dirty="0" smtClean="0"/>
              <a:t> </a:t>
            </a:r>
            <a:r>
              <a:rPr lang="en-US" dirty="0" smtClean="0"/>
              <a:t>we will later store our cookbooks.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097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the a run list of recipes. In this case we are applying one recipe and that is the setup recipe within our workstation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9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</a:t>
            </a:r>
            <a:r>
              <a:rPr lang="en-US" baseline="0" dirty="0" smtClean="0"/>
              <a:t> </a:t>
            </a:r>
            <a:r>
              <a:rPr lang="en-US" dirty="0" smtClean="0"/>
              <a:t>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92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 example of using </a:t>
            </a:r>
            <a:r>
              <a:rPr lang="en-US" b="0" dirty="0" smtClean="0"/>
              <a:t>'chef-client' </a:t>
            </a:r>
            <a:r>
              <a:rPr lang="en-US" dirty="0" smtClean="0"/>
              <a:t>to locally apply two recipes</a:t>
            </a:r>
            <a:r>
              <a:rPr lang="en-US" baseline="0" dirty="0" smtClean="0"/>
              <a:t> -- t</a:t>
            </a:r>
            <a:r>
              <a:rPr lang="en-US" dirty="0" smtClean="0"/>
              <a:t>he setup recipe from the workstation cookbook and the server recipe within our apache cookbook.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19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recipes </a:t>
            </a:r>
            <a:r>
              <a:rPr lang="en-US" b="0" dirty="0" smtClean="0"/>
              <a:t>with 'chef-client' is different than 'chef-apply' and that is because chef-client's default behavior is to communicate with a Chef server. So we use the </a:t>
            </a:r>
            <a:r>
              <a:rPr lang="en-US" b="0" dirty="0" smtClean="0"/>
              <a:t>'--local-mode' </a:t>
            </a:r>
            <a:r>
              <a:rPr lang="en-US" b="0" dirty="0" smtClean="0"/>
              <a:t>flag to ask 'chef-client' to look for the cookbooks locally.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227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TBD: Remove verbiage from slide? </a:t>
            </a:r>
          </a:p>
          <a:p>
            <a:r>
              <a:rPr lang="en-US" dirty="0" smtClean="0"/>
              <a:t>When we apply a recipe </a:t>
            </a:r>
            <a:r>
              <a:rPr lang="en-US" b="0" dirty="0" smtClean="0"/>
              <a:t>with 'chef-client',</a:t>
            </a:r>
            <a:r>
              <a:rPr lang="en-US" b="0" baseline="0" dirty="0" smtClean="0"/>
              <a:t> </a:t>
            </a:r>
            <a:r>
              <a:rPr lang="en-US" dirty="0" smtClean="0"/>
              <a:t>we define a run list. This is an ordered list of recipes that we want to apply to the system. When you define a recipe from a cookbook on the run list, there is a particular convention:</a:t>
            </a:r>
          </a:p>
          <a:p>
            <a:endParaRPr lang="en-US" dirty="0" smtClean="0"/>
          </a:p>
          <a:p>
            <a:pPr marL="0" marR="0" lvl="1" indent="0" algn="l" defTabSz="121912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44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Inconsolata"/>
                <a:cs typeface="Inconsolata"/>
              </a:rPr>
              <a:t>"recipe[COOKBOOK::RECIPE]</a:t>
            </a:r>
            <a:r>
              <a:rPr lang="en-US" baseline="0" dirty="0" smtClean="0">
                <a:latin typeface="Arial" panose="020B0604020202020204" pitchFamily="34" charset="0"/>
                <a:cs typeface="+mn-cs"/>
              </a:rPr>
              <a:t>"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612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53684" y="322703"/>
            <a:ext cx="782233" cy="79325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10651999" y="11582401"/>
            <a:ext cx="321733" cy="65659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fld id="{81D60167-4931-47E6-BA6A-407CBD079E47}" type="slidenum">
              <a:rPr lang="en-US" sz="2133" smtClean="0"/>
              <a:pPr marL="33866"/>
              <a:t>‹#›</a:t>
            </a:fld>
            <a:endParaRPr lang="en-US" sz="2133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10430933" y="11582401"/>
            <a:ext cx="711200" cy="3282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2133" dirty="0" smtClean="0"/>
              <a:t>1-</a:t>
            </a:r>
            <a:endParaRPr lang="en-US" sz="2133" dirty="0"/>
          </a:p>
        </p:txBody>
      </p:sp>
      <p:sp>
        <p:nvSpPr>
          <p:cNvPr id="15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856198"/>
            <a:ext cx="14898624" cy="5345953"/>
          </a:xfrm>
        </p:spPr>
        <p:txBody>
          <a:bodyPr>
            <a:noAutofit/>
          </a:bodyPr>
          <a:lstStyle>
            <a:lvl1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8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0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11227" y="1337150"/>
            <a:ext cx="14332405" cy="566391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4267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1211096" y="2099733"/>
            <a:ext cx="14350936" cy="6334287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07721" y="304800"/>
            <a:ext cx="14337079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1234895" y="-1165188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84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4" y="2775887"/>
            <a:ext cx="14925911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621430" y="3444563"/>
            <a:ext cx="14925911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7310937" cy="7064204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000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7285940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7285940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610835" y="2775887"/>
            <a:ext cx="14925909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621431" y="3444563"/>
            <a:ext cx="14925909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21" y="1807222"/>
            <a:ext cx="5048579" cy="496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3013752" y="2496326"/>
            <a:ext cx="10972800" cy="1337551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3013752" y="3451138"/>
            <a:ext cx="10972800" cy="554062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667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3013752" y="4187115"/>
            <a:ext cx="10972800" cy="51289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2133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309026" indent="0">
              <a:buNone/>
              <a:defRPr sz="2133" b="1"/>
            </a:lvl2pPr>
            <a:lvl3pPr marL="609585" indent="0">
              <a:buNone/>
              <a:defRPr sz="2133" b="1"/>
            </a:lvl3pPr>
            <a:lvl4pPr marL="840296" indent="0">
              <a:buNone/>
              <a:defRPr sz="2133" b="1"/>
            </a:lvl4pPr>
            <a:lvl5pPr marL="1068889" indent="0">
              <a:buNone/>
              <a:defRPr sz="2133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©2015 Chef Software Inc.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113747"/>
            <a:ext cx="14423693" cy="5951611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50"/>
            <a:ext cx="14422528" cy="566391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4267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3177" y="1335982"/>
            <a:ext cx="412824" cy="571604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124446" y="3538306"/>
            <a:ext cx="14404273" cy="659007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135042" y="4206982"/>
            <a:ext cx="14404273" cy="626533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4267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95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2707286" y="1181819"/>
            <a:ext cx="2574428" cy="2616299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3670" y="489009"/>
            <a:ext cx="3162292" cy="3118372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121104" y="2315962"/>
            <a:ext cx="14423693" cy="574946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3674904" y="7800741"/>
            <a:ext cx="174948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5272" y="1433095"/>
            <a:ext cx="704149" cy="537891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121104" y="1337149"/>
            <a:ext cx="14422528" cy="729785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733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39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98685" y="493869"/>
            <a:ext cx="3162292" cy="3162292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35630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301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767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04800"/>
            <a:ext cx="14935200" cy="827577"/>
          </a:xfrm>
        </p:spPr>
        <p:txBody>
          <a:bodyPr/>
          <a:lstStyle>
            <a:lvl1pPr>
              <a:defRPr sz="5867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09914" y="1348277"/>
            <a:ext cx="14934855" cy="3410817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1219120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733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09913" y="4999858"/>
            <a:ext cx="14934888" cy="3408420"/>
          </a:xfrm>
        </p:spPr>
        <p:txBody>
          <a:bodyPr>
            <a:no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862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7782440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01851" y="955744"/>
            <a:ext cx="2635015" cy="212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9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36961" y="488145"/>
            <a:ext cx="11554287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728595" y="1407399"/>
            <a:ext cx="2574428" cy="2378453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768"/>
              <a:endParaRPr lang="en-US" sz="32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58345" y="955744"/>
            <a:ext cx="3478521" cy="2802144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669213" y="8518867"/>
            <a:ext cx="8917577" cy="5241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3311897" y="7582905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9067" y="839919"/>
            <a:ext cx="2613464" cy="2613464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0" y="488145"/>
            <a:ext cx="12871673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GE</a:t>
            </a:r>
            <a:endParaRPr lang="en-US" sz="96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925924" y="5316750"/>
            <a:ext cx="11018907" cy="1631135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228684" y="5129978"/>
            <a:ext cx="11778401" cy="784439"/>
          </a:xfrm>
          <a:prstGeom prst="rect">
            <a:avLst/>
          </a:prstGeom>
        </p:spPr>
        <p:txBody>
          <a:bodyPr vert="horz" wrap="square" lIns="121920" tIns="121920" rIns="121920" bIns="121920" rtlCol="0">
            <a:normAutofit/>
          </a:bodyPr>
          <a:lstStyle/>
          <a:p>
            <a:r>
              <a:rPr lang="en-US" sz="3200" b="1" dirty="0" smtClean="0"/>
              <a:t>Group</a:t>
            </a:r>
            <a:r>
              <a:rPr lang="en-US" sz="3200" b="1" baseline="0" dirty="0" smtClean="0"/>
              <a:t> Exercise </a:t>
            </a:r>
            <a:r>
              <a:rPr lang="en-US" sz="3200" b="1" dirty="0" smtClean="0"/>
              <a:t>Objective:</a:t>
            </a:r>
            <a:endParaRPr lang="en-US" sz="32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012273" y="5989430"/>
            <a:ext cx="11318532" cy="185495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4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3017561" y="3462898"/>
            <a:ext cx="11319040" cy="1528233"/>
          </a:xfrm>
        </p:spPr>
        <p:txBody>
          <a:bodyPr anchor="ctr">
            <a:normAutofit/>
          </a:bodyPr>
          <a:lstStyle>
            <a:lvl1pPr marL="121917" indent="0">
              <a:spcBef>
                <a:spcPts val="800"/>
              </a:spcBef>
              <a:buNone/>
              <a:defRPr sz="3733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606818" y="551454"/>
            <a:ext cx="2283164" cy="23153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7134276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71610" y="551454"/>
            <a:ext cx="3118372" cy="316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207990" y="482873"/>
            <a:ext cx="2383491" cy="238349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36961" y="488145"/>
            <a:ext cx="12824551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r>
              <a:rPr lang="en-US" sz="16933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6118"/>
            <a:ext cx="10974132" cy="3346421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170632" y="298921"/>
            <a:ext cx="2608891" cy="347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8236089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Success</a:t>
            </a:r>
            <a:endParaRPr lang="en-US" sz="5867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622767" y="312660"/>
            <a:ext cx="7319275" cy="82757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sz="5867" dirty="0" smtClean="0"/>
              <a:t>Problem</a:t>
            </a:r>
            <a:endParaRPr lang="en-US" sz="5867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8089379" cy="9144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612485" y="1358867"/>
            <a:ext cx="7310968" cy="706000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8233833" y="1348277"/>
            <a:ext cx="7310968" cy="7069380"/>
          </a:xfrm>
        </p:spPr>
        <p:txBody>
          <a:bodyPr lIns="91440" tIns="91440">
            <a:normAutofit/>
          </a:bodyPr>
          <a:lstStyle>
            <a:lvl1pPr>
              <a:defRPr sz="4267"/>
            </a:lvl1pPr>
            <a:lvl2pPr>
              <a:defRPr sz="3200"/>
            </a:lvl2pPr>
            <a:lvl3pPr>
              <a:defRPr sz="2400"/>
            </a:lvl3pPr>
            <a:lvl4pPr>
              <a:defRPr sz="1867"/>
            </a:lvl4pPr>
            <a:lvl5pPr>
              <a:defRPr sz="3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601573" y="553756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8611016" y="529680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617939" y="1171716"/>
            <a:ext cx="7310936" cy="9307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8236403" y="1179742"/>
            <a:ext cx="7308365" cy="128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93330" y="268017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8204722" y="259541"/>
            <a:ext cx="7376583" cy="836083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867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6256000" cy="3354507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36959" y="488145"/>
            <a:ext cx="15028044" cy="2378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21920" tIns="121920" rIns="121920" bIns="121920" rtlCol="0" anchor="ctr">
            <a:noAutofit/>
          </a:bodyPr>
          <a:lstStyle/>
          <a:p>
            <a:endParaRPr lang="en-US" sz="16933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2">
                  <a:lumMod val="95000"/>
                  <a:alpha val="50000"/>
                </a:schemeClr>
              </a:solid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16438" y="318789"/>
            <a:ext cx="4174037" cy="32464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3013752" y="2496327"/>
            <a:ext cx="10972800" cy="852712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4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3013753" y="3505071"/>
            <a:ext cx="10974132" cy="2544287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733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6095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8165051"/>
            <a:ext cx="16256000" cy="3586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324400" y="8579607"/>
            <a:ext cx="5681953" cy="50755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6299200" y="8579662"/>
            <a:ext cx="3657600" cy="486833"/>
          </a:xfrm>
          <a:prstGeom prst="rect">
            <a:avLst/>
          </a:prstGeom>
        </p:spPr>
        <p:txBody>
          <a:bodyPr/>
          <a:lstStyle>
            <a:lvl1pPr algn="ctr">
              <a:defRPr sz="1867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7766111" y="8679544"/>
            <a:ext cx="731824" cy="2873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/>
            <a:r>
              <a:rPr lang="en-US" sz="1867" b="0" dirty="0" smtClean="0">
                <a:solidFill>
                  <a:srgbClr val="7D868C"/>
                </a:solidFill>
                <a:latin typeface="+mn-lt"/>
                <a:cs typeface="Arial" panose="020B0604020202020204" pitchFamily="34" charset="0"/>
              </a:rPr>
              <a:t>4-</a:t>
            </a:r>
            <a:endParaRPr lang="en-US" sz="1867" b="0" dirty="0">
              <a:solidFill>
                <a:srgbClr val="7D868C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0" y="304800"/>
            <a:ext cx="14935200" cy="82905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1" y="1524000"/>
            <a:ext cx="14938964" cy="70104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8475134"/>
            <a:ext cx="54864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©2015 Chef Software Inc.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8475134"/>
            <a:ext cx="36576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AC244-EF0F-45B5-99B7-04DF836D954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2979" y="8178791"/>
            <a:ext cx="950463" cy="103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75" r:id="rId2"/>
    <p:sldLayoutId id="2147483781" r:id="rId3"/>
    <p:sldLayoutId id="2147483768" r:id="rId4"/>
    <p:sldLayoutId id="2147483782" r:id="rId5"/>
    <p:sldLayoutId id="2147483785" r:id="rId6"/>
    <p:sldLayoutId id="2147483770" r:id="rId7"/>
    <p:sldLayoutId id="2147483774" r:id="rId8"/>
    <p:sldLayoutId id="2147483771" r:id="rId9"/>
    <p:sldLayoutId id="2147483776" r:id="rId10"/>
    <p:sldLayoutId id="2147483764" r:id="rId11"/>
    <p:sldLayoutId id="2147483780" r:id="rId12"/>
    <p:sldLayoutId id="2147483766" r:id="rId13"/>
    <p:sldLayoutId id="2147483779" r:id="rId14"/>
    <p:sldLayoutId id="2147483767" r:id="rId15"/>
    <p:sldLayoutId id="2147483723" r:id="rId16"/>
    <p:sldLayoutId id="2147483790" r:id="rId17"/>
    <p:sldLayoutId id="2147483792" r:id="rId18"/>
    <p:sldLayoutId id="2147483795" r:id="rId19"/>
    <p:sldLayoutId id="2147483797" r:id="rId20"/>
    <p:sldLayoutId id="2147483798" r:id="rId21"/>
    <p:sldLayoutId id="2147483799" r:id="rId22"/>
    <p:sldLayoutId id="2147483800" r:id="rId23"/>
    <p:sldLayoutId id="2147483801" r:id="rId24"/>
    <p:sldLayoutId id="2147483802" r:id="rId25"/>
    <p:sldLayoutId id="2147483803" r:id="rId26"/>
    <p:sldLayoutId id="2147483804" r:id="rId27"/>
    <p:sldLayoutId id="2147483805" r:id="rId28"/>
    <p:sldLayoutId id="2147483806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19120" rtl="0" eaLnBrk="1" latinLnBrk="0" hangingPunct="1">
        <a:lnSpc>
          <a:spcPct val="90000"/>
        </a:lnSpc>
        <a:spcBef>
          <a:spcPct val="0"/>
        </a:spcBef>
        <a:buNone/>
        <a:defRPr lang="en-US" sz="5867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42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30902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733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09585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40296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667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1068889" indent="0" algn="l" defTabSz="1219120" rtl="0" eaLnBrk="1" latinLnBrk="0" hangingPunct="1">
        <a:lnSpc>
          <a:spcPct val="100000"/>
        </a:lnSpc>
        <a:spcBef>
          <a:spcPts val="8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35258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42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03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64" indent="-304780" algn="l" defTabSz="121912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6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20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81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4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0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62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2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83" algn="l" defTabSz="121912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r>
              <a:rPr lang="en-US" dirty="0"/>
              <a:t>Applying </a:t>
            </a:r>
            <a:r>
              <a:rPr lang="en-US" dirty="0" smtClean="0"/>
              <a:t>Recipes </a:t>
            </a:r>
            <a:r>
              <a:rPr lang="en-US" dirty="0"/>
              <a:t>from </a:t>
            </a:r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24400" y="8594297"/>
            <a:ext cx="5681953" cy="430887"/>
          </a:xfrm>
        </p:spPr>
        <p:txBody>
          <a:bodyPr/>
          <a:lstStyle/>
          <a:p>
            <a:pPr algn="l"/>
            <a:r>
              <a:rPr lang="en-US" sz="1600" dirty="0">
                <a:solidFill>
                  <a:srgbClr val="7D868C"/>
                </a:solidFill>
              </a:rPr>
              <a:t>©2015 Chef Software Inc.</a:t>
            </a:r>
          </a:p>
        </p:txBody>
      </p:sp>
    </p:spTree>
    <p:extLst>
      <p:ext uri="{BB962C8B-B14F-4D97-AF65-F5344CB8AC3E}">
        <p14:creationId xmlns:p14="http://schemas.microsoft.com/office/powerpoint/2010/main" val="28984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Exercise: Return Home </a:t>
            </a:r>
            <a:r>
              <a:rPr lang="en-US" dirty="0"/>
              <a:t>F</a:t>
            </a:r>
            <a:r>
              <a:rPr lang="en-US" dirty="0" smtClean="0"/>
              <a:t>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[2015-09-15T14:52:45+00:00] WARN: No config file found or specified on command line, using command line options.</a:t>
            </a:r>
          </a:p>
          <a:p>
            <a:r>
              <a:rPr lang="en-US" dirty="0"/>
              <a:t>[2015-09-15T14:52:45+00:00] WARN: No cookbooks directory found at or above current directory.  Assuming /home/chef.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endParaRPr lang="en-US" dirty="0"/>
          </a:p>
          <a:p>
            <a:r>
              <a:rPr lang="en-US" dirty="0"/>
              <a:t>================================================================================</a:t>
            </a:r>
          </a:p>
          <a:p>
            <a:r>
              <a:rPr lang="en-US" dirty="0"/>
              <a:t>Error Resolving Cookbooks for Run List:</a:t>
            </a:r>
          </a:p>
          <a:p>
            <a:r>
              <a:rPr lang="en-US" dirty="0"/>
              <a:t>================================================================================</a:t>
            </a:r>
          </a:p>
          <a:p>
            <a:endParaRPr lang="en-US" dirty="0"/>
          </a:p>
          <a:p>
            <a:r>
              <a:rPr lang="en-US" dirty="0"/>
              <a:t>Missing Cookbooks:</a:t>
            </a:r>
          </a:p>
          <a:p>
            <a:r>
              <a:rPr lang="en-US" dirty="0" smtClean="0"/>
              <a:t>------------------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GE: </a:t>
            </a:r>
            <a:r>
              <a:rPr lang="en-US" sz="4800" dirty="0"/>
              <a:t>Apply </a:t>
            </a:r>
            <a:r>
              <a:rPr lang="en-US" sz="4800" dirty="0" smtClean="0"/>
              <a:t>the </a:t>
            </a:r>
            <a:r>
              <a:rPr lang="en-US" sz="4800" dirty="0" smtClean="0">
                <a:latin typeface="Inconsolata"/>
                <a:cs typeface="Inconsolata"/>
              </a:rPr>
              <a:t>apache::server</a:t>
            </a:r>
            <a:r>
              <a:rPr lang="en-US" sz="4800" dirty="0" smtClean="0">
                <a:latin typeface="+mn-lt"/>
                <a:cs typeface="Inconsolata"/>
              </a:rPr>
              <a:t> </a:t>
            </a:r>
            <a:r>
              <a:rPr lang="en-US" sz="4800" dirty="0"/>
              <a:t>R</a:t>
            </a:r>
            <a:r>
              <a:rPr lang="en-US" sz="4800" dirty="0" smtClean="0"/>
              <a:t>ecipe Locally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22655" y="4044317"/>
            <a:ext cx="14417959" cy="90633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1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599" y="304800"/>
            <a:ext cx="15504543" cy="827577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Create Cookbooks Dir and Move the Cookbook</a:t>
            </a:r>
            <a:endParaRPr lang="en-US" sz="4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50606" y="1290293"/>
            <a:ext cx="14422528" cy="4235018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</a:p>
          <a:p>
            <a:endParaRPr lang="en-US" dirty="0"/>
          </a:p>
          <a:p>
            <a:r>
              <a:rPr lang="en-US" dirty="0"/>
              <a:t>$ mv workstation cookbooks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7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21104" y="2315962"/>
            <a:ext cx="14423693" cy="274242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Move the Apache </a:t>
            </a:r>
            <a:r>
              <a:rPr lang="en-US" sz="6000" dirty="0"/>
              <a:t>C</a:t>
            </a:r>
            <a:r>
              <a:rPr lang="en-US" sz="6000" dirty="0" smtClean="0"/>
              <a:t>ookbook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1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[2015-09-15T14:54:45+00:00]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["apache::server"]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 smtClean="0"/>
              <a:t>Compiling </a:t>
            </a:r>
            <a:r>
              <a:rPr lang="en-US" dirty="0"/>
              <a:t>Cookbooks...</a:t>
            </a:r>
          </a:p>
          <a:p>
            <a:r>
              <a:rPr lang="en-US" dirty="0"/>
              <a:t>Converging 4 resources</a:t>
            </a:r>
          </a:p>
          <a:p>
            <a:r>
              <a:rPr lang="en-US" dirty="0"/>
              <a:t>Recipe: apache::server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[httpd] action install (up to date)</a:t>
            </a:r>
          </a:p>
          <a:p>
            <a:r>
              <a:rPr lang="en-US" dirty="0"/>
              <a:t>  * file[/var/www/html/index.html] action create (up to date)</a:t>
            </a:r>
          </a:p>
          <a:p>
            <a:r>
              <a:rPr lang="en-US" dirty="0"/>
              <a:t>  * service[httpd] action enable (up to date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GE: Apply </a:t>
            </a:r>
            <a:r>
              <a:rPr lang="en-US" sz="6000" dirty="0"/>
              <a:t>the </a:t>
            </a:r>
            <a:r>
              <a:rPr lang="en-US" sz="6000" dirty="0" smtClean="0"/>
              <a:t>Cookbook </a:t>
            </a:r>
            <a:r>
              <a:rPr lang="en-US" sz="6000" dirty="0"/>
              <a:t>R</a:t>
            </a:r>
            <a:r>
              <a:rPr lang="en-US" sz="6000" dirty="0" smtClean="0"/>
              <a:t>ecipe </a:t>
            </a:r>
            <a:r>
              <a:rPr lang="en-US" sz="6000" dirty="0"/>
              <a:t>L</a:t>
            </a:r>
            <a:r>
              <a:rPr lang="en-US" sz="6000" dirty="0" smtClean="0"/>
              <a:t>ocally</a:t>
            </a:r>
            <a:endParaRPr lang="en-US" sz="6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"recipe[apache::server]"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0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[2015-09-15T15:15:26+00:00]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workstation::setup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nano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[vim] action install (up to date)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[emacs] action install (up to date</a:t>
            </a:r>
            <a:r>
              <a:rPr lang="en-US" dirty="0" smtClean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609600" y="304800"/>
            <a:ext cx="14935200" cy="827577"/>
          </a:xfrm>
        </p:spPr>
        <p:txBody>
          <a:bodyPr>
            <a:normAutofit/>
          </a:bodyPr>
          <a:lstStyle/>
          <a:p>
            <a:r>
              <a:rPr lang="en-US" dirty="0" smtClean="0"/>
              <a:t>GE: Apply </a:t>
            </a:r>
            <a:r>
              <a:rPr lang="en-US" dirty="0"/>
              <a:t>the </a:t>
            </a:r>
            <a:r>
              <a:rPr lang="en-US" dirty="0" smtClean="0"/>
              <a:t>Cookbook </a:t>
            </a:r>
            <a:r>
              <a:rPr lang="en-US" dirty="0"/>
              <a:t>R</a:t>
            </a:r>
            <a:r>
              <a:rPr lang="en-US" dirty="0" smtClean="0"/>
              <a:t>ecipe </a:t>
            </a:r>
            <a:r>
              <a:rPr lang="en-US" dirty="0"/>
              <a:t>L</a:t>
            </a:r>
            <a:r>
              <a:rPr lang="en-US" dirty="0" smtClean="0"/>
              <a:t>ocally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83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138687" y="2978670"/>
            <a:ext cx="14406110" cy="5112907"/>
          </a:xfrm>
        </p:spPr>
        <p:txBody>
          <a:bodyPr/>
          <a:lstStyle/>
          <a:p>
            <a:r>
              <a:rPr lang="en-US" dirty="0"/>
              <a:t>[2015-09-15T15:17:27+00:00]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["workstation::setup"]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[2015-09-15T15:17:30+00:00] ERROR: Running exception handlers</a:t>
            </a:r>
          </a:p>
          <a:p>
            <a:r>
              <a:rPr lang="en-US" dirty="0"/>
              <a:t>Running handlers </a:t>
            </a:r>
            <a:r>
              <a:rPr lang="en-US" dirty="0" smtClean="0"/>
              <a:t>complete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GE: Apply 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21104" y="1337148"/>
            <a:ext cx="14422528" cy="1390107"/>
          </a:xfrm>
        </p:spPr>
        <p:txBody>
          <a:bodyPr/>
          <a:lstStyle/>
          <a:p>
            <a:r>
              <a:rPr lang="en-US" dirty="0" smtClean="0"/>
              <a:t>$ sudo chef-client --local-mode \ -r "recipe[apache::server],recipe[workstation::setup]"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3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"recipe[COOKBOOK(::default)]"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</a:t>
            </a:r>
          </a:p>
          <a:p>
            <a:endParaRPr lang="en-US" dirty="0"/>
          </a:p>
          <a:p>
            <a:r>
              <a:rPr lang="en-US" dirty="0" smtClean="0">
                <a:latin typeface="Inconsolata" panose="020B0609030003000000" pitchFamily="49" charset="0"/>
              </a:rPr>
              <a:t>chef-client </a:t>
            </a:r>
            <a:r>
              <a:rPr lang="en-US" dirty="0" smtClean="0"/>
              <a:t>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2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2870" y="2496327"/>
            <a:ext cx="10972800" cy="852712"/>
          </a:xfrm>
        </p:spPr>
        <p:txBody>
          <a:bodyPr>
            <a:noAutofit/>
          </a:bodyPr>
          <a:lstStyle/>
          <a:p>
            <a:r>
              <a:rPr lang="en-US" sz="4800" dirty="0"/>
              <a:t>Setting a Default in Your Cookbook</a:t>
            </a:r>
            <a:endParaRPr lang="en-US" sz="48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2871" y="3506118"/>
            <a:ext cx="10974132" cy="3346421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smtClean="0"/>
              <a:t>may seems </a:t>
            </a:r>
            <a:r>
              <a:rPr lang="en-US" dirty="0"/>
              <a:t>silly to type "recipe[workstation::setup</a:t>
            </a:r>
            <a:r>
              <a:rPr lang="en-US" dirty="0" smtClean="0"/>
              <a:t>]"</a:t>
            </a:r>
          </a:p>
          <a:p>
            <a:endParaRPr lang="en-US" dirty="0"/>
          </a:p>
          <a:p>
            <a:r>
              <a:rPr lang="en-US" dirty="0" smtClean="0"/>
              <a:t>Typing "</a:t>
            </a:r>
            <a:r>
              <a:rPr lang="en-US" dirty="0"/>
              <a:t>recipe[workstation]" </a:t>
            </a:r>
            <a:r>
              <a:rPr lang="en-US" dirty="0" smtClean="0"/>
              <a:t>seems </a:t>
            </a:r>
            <a:r>
              <a:rPr lang="en-US" dirty="0"/>
              <a:t>clearer</a:t>
            </a:r>
            <a:r>
              <a:rPr lang="en-US" dirty="0" smtClean="0"/>
              <a:t>.</a:t>
            </a:r>
            <a:endParaRPr lang="en-US" dirty="0" smtClean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669213" y="7332456"/>
            <a:ext cx="8917577" cy="5546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0F0F0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77333" y="1396503"/>
            <a:ext cx="14898624" cy="6018636"/>
          </a:xfrm>
        </p:spPr>
        <p:txBody>
          <a:bodyPr/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1"/>
            <a:r>
              <a:rPr lang="en-US" dirty="0" smtClean="0"/>
              <a:t>After completing this module, you should be able to use chef-client to: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Apply recipes </a:t>
            </a:r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/>
              <a:t>I</a:t>
            </a:r>
            <a:r>
              <a:rPr lang="en-US" dirty="0" smtClean="0"/>
              <a:t>nclude </a:t>
            </a:r>
            <a:r>
              <a:rPr lang="en-US" dirty="0"/>
              <a:t>a recipe within another recipe </a:t>
            </a:r>
            <a:endParaRPr lang="en-US" dirty="0" smtClean="0"/>
          </a:p>
          <a:p>
            <a:pPr marL="1219169" lvl="2" indent="-609585">
              <a:buFont typeface="Wingdings" panose="05000000000000000000" pitchFamily="2" charset="2"/>
              <a:buChar char="Ø"/>
            </a:pPr>
            <a:r>
              <a:rPr lang="en-US" dirty="0" smtClean="0"/>
              <a:t>Update </a:t>
            </a:r>
            <a:r>
              <a:rPr lang="en-US" dirty="0"/>
              <a:t>a </a:t>
            </a:r>
            <a:r>
              <a:rPr lang="en-US" dirty="0" smtClean="0"/>
              <a:t>cookbook</a:t>
            </a:r>
            <a:endParaRPr lang="en-US" dirty="0"/>
          </a:p>
          <a:p>
            <a:pPr marL="1219169" lvl="2" indent="-609585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609584" lvl="2"/>
            <a:endParaRPr lang="en-US" dirty="0" smtClean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</a:rPr>
              <a:t>©2015 Chef Software Inc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"workstation" cookbook in this recipe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5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"server" recipe from the "apache" cookbook in this recipe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00" y="128694"/>
            <a:ext cx="15704494" cy="99825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GE: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Setup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workstation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"workstation::setup"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~/cookbooks/workstation/recipes/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309880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["workstation"]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workstation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3.300489827 seconds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GE: Applying Cookbook's </a:t>
            </a:r>
            <a:r>
              <a:rPr lang="en-US" dirty="0"/>
              <a:t>D</a:t>
            </a:r>
            <a:r>
              <a:rPr lang="en-US" dirty="0" smtClean="0"/>
              <a:t>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"recipe[workstation]"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3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3638" y="2496327"/>
            <a:ext cx="10972800" cy="8527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23639" y="3506117"/>
            <a:ext cx="12247207" cy="4873592"/>
          </a:xfrm>
        </p:spPr>
        <p:txBody>
          <a:bodyPr/>
          <a:lstStyle/>
          <a:p>
            <a:pPr marL="609585" indent="-609585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"server"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recipe from the "apache" cookbook</a:t>
            </a:r>
          </a:p>
          <a:p>
            <a:endParaRPr lang="en-US" dirty="0" smtClean="0"/>
          </a:p>
          <a:p>
            <a:pPr marL="609585" indent="-609585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 smtClean="0"/>
              <a:t>Review: The Default </a:t>
            </a:r>
            <a:r>
              <a:rPr lang="en-US" sz="4800" dirty="0"/>
              <a:t>R</a:t>
            </a:r>
            <a:r>
              <a:rPr lang="en-US" sz="4800" dirty="0" smtClean="0"/>
              <a:t>ecipe </a:t>
            </a:r>
            <a:r>
              <a:rPr lang="en-US" sz="4800" dirty="0"/>
              <a:t>I</a:t>
            </a:r>
            <a:r>
              <a:rPr lang="en-US" sz="4800" dirty="0" smtClean="0"/>
              <a:t>ncludes the Apache </a:t>
            </a:r>
            <a:r>
              <a:rPr lang="en-US" sz="4800" dirty="0"/>
              <a:t>R</a:t>
            </a:r>
            <a:r>
              <a:rPr lang="en-US" sz="4800" dirty="0" smtClean="0"/>
              <a:t>ecipe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"apache::server"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~/cookbooks/apache/recipes/default.rb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35042" y="6230368"/>
            <a:ext cx="14404273" cy="62653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4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[2015-09-15T15:23:18+00:00] WARN: No config file found or specified on command line, using command line options.</a:t>
            </a:r>
          </a:p>
          <a:p>
            <a:r>
              <a:rPr lang="en-US" dirty="0"/>
              <a:t>Starting Chef Client, version 12.3.0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0 resources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0/0 resources updated in 3.310768509 seconds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Review: Applying apache's Default </a:t>
            </a:r>
            <a:r>
              <a:rPr lang="en-US" dirty="0"/>
              <a:t>R</a:t>
            </a:r>
            <a:r>
              <a:rPr lang="en-US" dirty="0" smtClean="0"/>
              <a:t>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1108305" y="4146906"/>
            <a:ext cx="14417959" cy="444823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21915" tIns="60957" rIns="121915" bIns="60957" numCol="1" rtlCol="0" anchor="ctr" anchorCtr="0" compatLnSpc="1">
            <a:prstTxWarp prst="textNoShape">
              <a:avLst/>
            </a:prstTxWarp>
          </a:bodyPr>
          <a:lstStyle/>
          <a:p>
            <a:pPr algn="ctr" defTabSz="1218768"/>
            <a:endParaRPr lang="en-US" sz="32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0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5071"/>
            <a:ext cx="10974132" cy="4764668"/>
          </a:xfrm>
        </p:spPr>
        <p:txBody>
          <a:bodyPr/>
          <a:lstStyle/>
          <a:p>
            <a:r>
              <a:rPr lang="en-US" dirty="0"/>
              <a:t>What questions can we </a:t>
            </a:r>
            <a:r>
              <a:rPr lang="en-US" dirty="0" smtClean="0"/>
              <a:t>help </a:t>
            </a:r>
            <a:r>
              <a:rPr lang="en-US" smtClean="0"/>
              <a:t>you answer? </a:t>
            </a:r>
            <a:endParaRPr lang="en-US" dirty="0"/>
          </a:p>
          <a:p>
            <a:endParaRPr lang="en-US" dirty="0"/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609585" indent="-609585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609585" indent="-609585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9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5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753" y="3506117"/>
            <a:ext cx="11372089" cy="4070992"/>
          </a:xfrm>
        </p:spPr>
        <p:txBody>
          <a:bodyPr>
            <a:normAutofit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doesn't know how to apply a cookbook.</a:t>
            </a:r>
          </a:p>
          <a:p>
            <a:endParaRPr lang="en-US" dirty="0" smtClean="0"/>
          </a:p>
          <a:p>
            <a:r>
              <a:rPr lang="en-US" dirty="0" smtClean="0"/>
              <a:t>A better tool for applying cookbooks is called </a:t>
            </a:r>
            <a:br>
              <a:rPr lang="en-US" dirty="0" smtClean="0"/>
            </a:b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0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chef-client is an agent that runs locally on every node that is under management by Chef. </a:t>
            </a:r>
          </a:p>
          <a:p>
            <a:endParaRPr lang="en-US" dirty="0"/>
          </a:p>
          <a:p>
            <a:r>
              <a:rPr lang="en-US" dirty="0" smtClean="0"/>
              <a:t>When a chef-client is run, it will perform all of the steps that are required to bring the node into the expected state.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7339013" y="7383463"/>
            <a:ext cx="8916987" cy="5238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https://docs.chef.io/chef_client.html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98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5646400" cy="82757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Demo: Using chef-client to Locally </a:t>
            </a:r>
            <a:r>
              <a:rPr lang="en-US" sz="4400" dirty="0"/>
              <a:t>A</a:t>
            </a:r>
            <a:r>
              <a:rPr lang="en-US" sz="4400" dirty="0" smtClean="0"/>
              <a:t>pply </a:t>
            </a:r>
            <a:r>
              <a:rPr lang="en-US" sz="4400" dirty="0"/>
              <a:t>R</a:t>
            </a:r>
            <a:r>
              <a:rPr lang="en-US" sz="4400" dirty="0" smtClean="0"/>
              <a:t>ecipes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"recipe[workstation::setup]"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'setup' recipe from the 'workstation'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</a:t>
            </a:r>
            <a:r>
              <a:rPr lang="en-US" sz="4400" dirty="0" smtClean="0"/>
              <a:t>Using chef-client to </a:t>
            </a:r>
            <a:r>
              <a:rPr lang="en-US" sz="4400" dirty="0"/>
              <a:t>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$ </a:t>
            </a:r>
            <a:r>
              <a:rPr lang="en-US" sz="3200" dirty="0" err="1"/>
              <a:t>sudo</a:t>
            </a:r>
            <a:r>
              <a:rPr lang="en-US" sz="3200" dirty="0"/>
              <a:t> chef-client --local-mode -r "recipe[apache::server]"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</a:p>
          <a:p>
            <a:endParaRPr lang="en-US" dirty="0"/>
          </a:p>
          <a:p>
            <a:pPr lvl="1"/>
            <a:r>
              <a:rPr lang="en-US" dirty="0" smtClean="0"/>
              <a:t>The 'server'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6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Demo: Using chef-client to Locally Apply Recipes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\ "recipe[</a:t>
            </a:r>
            <a:r>
              <a:rPr lang="en-US" dirty="0" smtClean="0"/>
              <a:t>workstation::setup</a:t>
            </a:r>
            <a:r>
              <a:rPr lang="en-US" dirty="0" smtClean="0">
                <a:latin typeface="Inconsolata"/>
                <a:cs typeface="Inconsolata"/>
              </a:rPr>
              <a:t>],recipe[apache::server]"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Applying the following recipes locally:</a:t>
            </a:r>
            <a:endParaRPr lang="en-US" dirty="0"/>
          </a:p>
          <a:p>
            <a:pPr marL="609585" indent="-609585">
              <a:buFontTx/>
              <a:buChar char="•"/>
            </a:pPr>
            <a:endParaRPr lang="en-US" dirty="0" smtClean="0"/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'setup' recipe from the 'workstation' cookbook</a:t>
            </a:r>
          </a:p>
          <a:p>
            <a:pPr marL="918611" lvl="1" indent="-609585">
              <a:buFontTx/>
              <a:buChar char="•"/>
            </a:pPr>
            <a:r>
              <a:rPr lang="en-US" dirty="0" smtClean="0"/>
              <a:t>The 'server'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609585" indent="-609585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3386537" y="7330033"/>
            <a:ext cx="1219200" cy="1219200"/>
          </a:xfrm>
          <a:prstGeom prst="rect">
            <a:avLst/>
          </a:prstGeom>
        </p:spPr>
        <p:txBody>
          <a:bodyPr vert="horz" wrap="none" lIns="121920" tIns="121920" rIns="121920" bIns="121920" rtlCol="0">
            <a:normAutofit/>
          </a:bodyPr>
          <a:lstStyle/>
          <a:p>
            <a:endParaRPr lang="en-US" sz="3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9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</a:t>
            </a:r>
          </a:p>
          <a:p>
            <a:endParaRPr lang="en-US" dirty="0"/>
          </a:p>
          <a:p>
            <a:r>
              <a:rPr lang="en-US" dirty="0" smtClean="0"/>
              <a:t>We are overriding that behavior to have work in a local mode.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>
                <a:latin typeface="Inconsolata"/>
                <a:cs typeface="Inconsolata"/>
              </a:rPr>
              <a:t>-r "recipe[COOKBOOK::RECIPE]"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 smtClean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srgbClr val="7D868C"/>
                </a:solidFill>
              </a:rPr>
              <a:t>©2015 Chef Software Inc</a:t>
            </a:r>
            <a:r>
              <a:rPr lang="en-US" smtClean="0"/>
              <a:t>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C6E21F-9381-4880-84FB-1E73165A9E9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14990</TotalTime>
  <Words>2562</Words>
  <Application>Microsoft Office PowerPoint</Application>
  <PresentationFormat>Custom</PresentationFormat>
  <Paragraphs>329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Courier New</vt:lpstr>
      <vt:lpstr>Gill Sans MT</vt:lpstr>
      <vt:lpstr>Inconsolata</vt:lpstr>
      <vt:lpstr>Wingdings</vt:lpstr>
      <vt:lpstr>ChefDk3.2Template</vt:lpstr>
      <vt:lpstr>chef-client</vt:lpstr>
      <vt:lpstr>Objectives</vt:lpstr>
      <vt:lpstr>chef-apply</vt:lpstr>
      <vt:lpstr>chef-client</vt:lpstr>
      <vt:lpstr>Demo: Using chef-client to Locally Apply Recipes</vt:lpstr>
      <vt:lpstr>Demo: Using chef-client to Locally Apply Recipes</vt:lpstr>
      <vt:lpstr>Demo: Using chef-client to Locally Apply Recipes</vt:lpstr>
      <vt:lpstr>--local-mode</vt:lpstr>
      <vt:lpstr>-r "recipe[COOKBOOK::RECIPE]"</vt:lpstr>
      <vt:lpstr>Group Exercise: Return Home First</vt:lpstr>
      <vt:lpstr>GE: Apply the apache::server Recipe Locally</vt:lpstr>
      <vt:lpstr>GE: Create Cookbooks Dir and Move the Cookbook</vt:lpstr>
      <vt:lpstr>GE: Move the Apache Cookbook</vt:lpstr>
      <vt:lpstr>GE: Apply the Cookbook Recipe Locally</vt:lpstr>
      <vt:lpstr>GE: Apply the Cookbook Recipe Locally</vt:lpstr>
      <vt:lpstr>GE: Apply Both Recipes Locally</vt:lpstr>
      <vt:lpstr>-r "recipe[COOKBOOK(::default)]"</vt:lpstr>
      <vt:lpstr>Setting a Default in Your Cookbook</vt:lpstr>
      <vt:lpstr>include_recipe</vt:lpstr>
      <vt:lpstr>Demo: Including a Recipe</vt:lpstr>
      <vt:lpstr>Demo: Including a Recipe</vt:lpstr>
      <vt:lpstr>GE: The Default Recipe Includes the Setup Recipe</vt:lpstr>
      <vt:lpstr>GE: Applying Cookbook's Default Recipe</vt:lpstr>
      <vt:lpstr>Update the apache Cookbook</vt:lpstr>
      <vt:lpstr>Review: The Default Recipe Includes the Apache Recipe</vt:lpstr>
      <vt:lpstr>Review: Applying apache's Default Recipe</vt:lpstr>
      <vt:lpstr>Discussion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creator>sdelfante@chef.io</dc:creator>
  <cp:lastModifiedBy>Steve Del Fante</cp:lastModifiedBy>
  <cp:revision>1787</cp:revision>
  <cp:lastPrinted>2015-02-07T23:49:10Z</cp:lastPrinted>
  <dcterms:created xsi:type="dcterms:W3CDTF">2012-09-13T17:36:07Z</dcterms:created>
  <dcterms:modified xsi:type="dcterms:W3CDTF">2015-09-15T15:24:47Z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